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9" r:id="rId1"/>
  </p:sldMasterIdLst>
  <p:notesMasterIdLst>
    <p:notesMasterId r:id="rId15"/>
  </p:notesMasterIdLst>
  <p:sldIdLst>
    <p:sldId id="260" r:id="rId2"/>
    <p:sldId id="257" r:id="rId3"/>
    <p:sldId id="294" r:id="rId4"/>
    <p:sldId id="264" r:id="rId5"/>
    <p:sldId id="287" r:id="rId6"/>
    <p:sldId id="288" r:id="rId7"/>
    <p:sldId id="289" r:id="rId8"/>
    <p:sldId id="290" r:id="rId9"/>
    <p:sldId id="282" r:id="rId10"/>
    <p:sldId id="291" r:id="rId11"/>
    <p:sldId id="292" r:id="rId12"/>
    <p:sldId id="293" r:id="rId13"/>
    <p:sldId id="28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8B40095-788E-4D4F-A0D2-09E9AADFF976}">
          <p14:sldIdLst>
            <p14:sldId id="260"/>
            <p14:sldId id="257"/>
            <p14:sldId id="294"/>
          </p14:sldIdLst>
        </p14:section>
        <p14:section name="Application" id="{5A6B7498-8F18-E640-8BDC-BABC61985185}">
          <p14:sldIdLst>
            <p14:sldId id="264"/>
            <p14:sldId id="287"/>
            <p14:sldId id="288"/>
            <p14:sldId id="289"/>
            <p14:sldId id="290"/>
            <p14:sldId id="282"/>
            <p14:sldId id="291"/>
            <p14:sldId id="292"/>
            <p14:sldId id="293"/>
          </p14:sldIdLst>
        </p14:section>
        <p14:section name="Video and Post-mortem" id="{186C61F1-D5BF-9D4D-ACB5-382664224135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9CEE"/>
    <a:srgbClr val="FF0606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/>
    <p:restoredTop sz="93185"/>
  </p:normalViewPr>
  <p:slideViewPr>
    <p:cSldViewPr snapToGrid="0" snapToObjects="1">
      <p:cViewPr varScale="1">
        <p:scale>
          <a:sx n="109" d="100"/>
          <a:sy n="109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30EB98-06AA-164C-A6F3-8E9C27B04B52}" type="datetimeFigureOut">
              <a:rPr lang="en-US" smtClean="0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AD517E-DB9C-D843-9D7F-DD7DDE312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90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r>
              <a:rPr lang="en-US" baseline="0" dirty="0" smtClean="0"/>
              <a:t> 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5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r>
              <a:rPr lang="en-US" baseline="0" dirty="0" smtClean="0"/>
              <a:t> sec - Josh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45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15 sec - Nathan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17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45 sec - Nathan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00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5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 sec - Jason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8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r>
              <a:rPr lang="en-US" baseline="0" dirty="0" smtClean="0"/>
              <a:t> sec - Jason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69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 sec - Jason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sec -</a:t>
            </a:r>
            <a:r>
              <a:rPr lang="en-US" baseline="0" dirty="0" smtClean="0"/>
              <a:t> Jason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15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r>
              <a:rPr lang="en-US" baseline="0" dirty="0" smtClean="0"/>
              <a:t> sec - </a:t>
            </a:r>
            <a:r>
              <a:rPr lang="en-US" baseline="0" dirty="0" err="1" smtClean="0"/>
              <a:t>Youjung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55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</a:t>
            </a:r>
            <a:r>
              <a:rPr lang="en-US" baseline="0" dirty="0" smtClean="0"/>
              <a:t> sec </a:t>
            </a:r>
            <a:r>
              <a:rPr lang="en-US" baseline="0" smtClean="0"/>
              <a:t>- </a:t>
            </a:r>
            <a:r>
              <a:rPr lang="en-US" baseline="0" smtClean="0"/>
              <a:t>Josh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 - Nathan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11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sec - Philip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D517E-DB9C-D843-9D7F-DD7DDE312C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7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FE3041-3837-4F46-BEB7-52F14A001697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067D3-63DB-C944-B131-2D8B1F81133F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283A6-B28E-1647-9E9E-ADD69309B2A5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EE980-03E0-334F-9903-B335D9909C90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277E40-F99A-B74F-91BC-C0B59435EE34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897F2-3D3D-044C-925A-A6F85E7ED527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1957F-BFE7-2543-9DCA-8C200D3098C1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87F67-A828-4645-95F7-820A4997B605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C402D-19E2-3B45-9C5E-416C95E9692B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19BEC2-432F-A243-8701-EE5BDE3797C6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187162-BAB3-C24C-BA55-A3174CE9FFF1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01559B2A-A59A-2E46-AA25-D50E2AC6AEC4}" type="datetime1">
              <a:rPr lang="en-CA" smtClean="0"/>
              <a:t>2017-12-03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3097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tiff"/><Relationship Id="rId1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9" Type="http://schemas.openxmlformats.org/officeDocument/2006/relationships/image" Target="../media/image11.tiff"/><Relationship Id="rId10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FA4D8EDA-1733-4E6F-9F25-C42349094B1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 title="Background Shape">
            <a:extLst>
              <a:ext uri="{FF2B5EF4-FFF2-40B4-BE49-F238E27FC236}">
                <a16:creationId xmlns="" xmlns:a16="http://schemas.microsoft.com/office/drawing/2014/main" id="{C1CE4018-DA59-4838-BDC5-2AD8CD7289B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="" xmlns:a16="http://schemas.microsoft.com/office/drawing/2014/main" id="{422553EA-AB00-4085-AB5D-999AB77BE4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1111" y="-161575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3189" y="688666"/>
            <a:ext cx="6874686" cy="4387536"/>
          </a:xfrm>
        </p:spPr>
        <p:txBody>
          <a:bodyPr>
            <a:normAutofit fontScale="90000"/>
          </a:bodyPr>
          <a:lstStyle/>
          <a:p>
            <a:pPr algn="r"/>
            <a:r>
              <a:rPr lang="en-CA" b="1" dirty="0" smtClean="0"/>
              <a:t/>
            </a:r>
            <a:br>
              <a:rPr lang="en-CA" b="1" dirty="0" smtClean="0"/>
            </a:br>
            <a:r>
              <a:rPr lang="en-CA" b="1" dirty="0" smtClean="0"/>
              <a:t/>
            </a:r>
            <a:br>
              <a:rPr lang="en-CA" b="1" dirty="0" smtClean="0"/>
            </a:br>
            <a:r>
              <a:rPr lang="en-CA" b="1" dirty="0"/>
              <a:t/>
            </a:r>
            <a:br>
              <a:rPr lang="en-CA" b="1" dirty="0"/>
            </a:br>
            <a:r>
              <a:rPr lang="en-CA" b="1" dirty="0" smtClean="0"/>
              <a:t/>
            </a:r>
            <a:br>
              <a:rPr lang="en-CA" b="1" dirty="0" smtClean="0"/>
            </a:br>
            <a:r>
              <a:rPr lang="en-CA" b="1" dirty="0"/>
              <a:t/>
            </a:r>
            <a:br>
              <a:rPr lang="en-CA" b="1" dirty="0"/>
            </a:br>
            <a:r>
              <a:rPr lang="en-CA" sz="6000" b="1" cap="none" dirty="0" smtClean="0"/>
              <a:t>Safety Beacon</a:t>
            </a:r>
            <a:r>
              <a:rPr lang="en-CA" b="1" dirty="0" smtClean="0"/>
              <a:t/>
            </a:r>
            <a:br>
              <a:rPr lang="en-CA" b="1" dirty="0" smtClean="0"/>
            </a:br>
            <a:r>
              <a:rPr lang="en-CA" sz="2800" b="1" cap="none" dirty="0" smtClean="0"/>
              <a:t>Team</a:t>
            </a:r>
            <a:r>
              <a:rPr lang="en-CA" sz="2800" b="1" dirty="0" smtClean="0"/>
              <a:t>: </a:t>
            </a:r>
            <a:r>
              <a:rPr lang="en-CA" sz="2800" b="1" dirty="0" smtClean="0">
                <a:latin typeface="+mn-lt"/>
              </a:rPr>
              <a:t>NEUROSOFTWARE</a:t>
            </a:r>
            <a:endParaRPr lang="en-US" sz="70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2202" y="1028988"/>
            <a:ext cx="4408377" cy="3071347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is-IS" sz="2400" dirty="0" smtClean="0"/>
              <a:t>Nathan </a:t>
            </a:r>
            <a:r>
              <a:rPr lang="is-IS" sz="2400" dirty="0"/>
              <a:t>Tannar (</a:t>
            </a:r>
            <a:r>
              <a:rPr lang="is-IS" sz="2400" dirty="0" smtClean="0"/>
              <a:t>ntannar@sfu.ca)</a:t>
            </a:r>
            <a:endParaRPr lang="is-IS" sz="2400" dirty="0"/>
          </a:p>
          <a:p>
            <a:pPr algn="l">
              <a:spcAft>
                <a:spcPts val="600"/>
              </a:spcAft>
            </a:pPr>
            <a:r>
              <a:rPr lang="is-IS" sz="2400" dirty="0"/>
              <a:t>Jason </a:t>
            </a:r>
            <a:r>
              <a:rPr lang="is-IS" sz="2400" dirty="0" smtClean="0"/>
              <a:t>Tsang (</a:t>
            </a:r>
            <a:r>
              <a:rPr lang="en-CA" sz="2400" dirty="0"/>
              <a:t>jrtsang@sfu.ca)</a:t>
            </a:r>
            <a:endParaRPr lang="is-IS" sz="2400" dirty="0"/>
          </a:p>
          <a:p>
            <a:pPr algn="l">
              <a:spcAft>
                <a:spcPts val="600"/>
              </a:spcAft>
            </a:pPr>
            <a:r>
              <a:rPr lang="is-IS" sz="2400" dirty="0"/>
              <a:t>Philip Leblanc (</a:t>
            </a:r>
            <a:r>
              <a:rPr lang="is-IS" sz="2400" dirty="0" smtClean="0"/>
              <a:t>paleblan@sfu.ca)</a:t>
            </a:r>
            <a:endParaRPr lang="is-IS" sz="2400" dirty="0"/>
          </a:p>
          <a:p>
            <a:pPr algn="l">
              <a:spcAft>
                <a:spcPts val="600"/>
              </a:spcAft>
            </a:pPr>
            <a:r>
              <a:rPr lang="is-IS" sz="2400" dirty="0"/>
              <a:t>Josh Shercliffe (</a:t>
            </a:r>
            <a:r>
              <a:rPr lang="is-IS" sz="2400" dirty="0" smtClean="0"/>
              <a:t>jshercli@sfu.ca)</a:t>
            </a:r>
            <a:endParaRPr lang="is-IS" sz="2400" dirty="0"/>
          </a:p>
          <a:p>
            <a:pPr algn="l">
              <a:spcAft>
                <a:spcPts val="600"/>
              </a:spcAft>
            </a:pPr>
            <a:r>
              <a:rPr lang="is-IS" sz="2400" dirty="0"/>
              <a:t>Youjung </a:t>
            </a:r>
            <a:r>
              <a:rPr lang="is-IS" sz="2400" dirty="0" smtClean="0"/>
              <a:t>Kim (youjungk@sfu.ca)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95708" y="645784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096000" y="5649991"/>
            <a:ext cx="5672501" cy="798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600" dirty="0"/>
              <a:t>Website: https://</a:t>
            </a:r>
            <a:r>
              <a:rPr lang="en-US" sz="1600" dirty="0" smtClean="0"/>
              <a:t>github.com/nathantannar4/Safety-Beacon</a:t>
            </a:r>
            <a:endParaRPr lang="is-IS" sz="1600" dirty="0" smtClean="0"/>
          </a:p>
          <a:p>
            <a:pPr algn="r">
              <a:spcAft>
                <a:spcPts val="600"/>
              </a:spcAft>
            </a:pPr>
            <a:r>
              <a:rPr lang="en-US" sz="1600" dirty="0" smtClean="0"/>
              <a:t>Presentation Date: December 4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, 2017</a:t>
            </a:r>
            <a:endParaRPr lang="is-IS" sz="1600" dirty="0" smtClean="0"/>
          </a:p>
          <a:p>
            <a:pPr algn="l"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980" y="1165707"/>
            <a:ext cx="2514796" cy="2514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10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Feedback </a:t>
            </a:r>
            <a:r>
              <a:rPr lang="en-US" dirty="0" smtClean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171700"/>
            <a:ext cx="9601200" cy="4876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Philip’s Aunt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Wife of Alzheimer's patient</a:t>
            </a:r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/>
              <a:t>“Smooth UI, I would use it</a:t>
            </a:r>
            <a:r>
              <a:rPr lang="en-US" dirty="0" smtClean="0"/>
              <a:t>!”</a:t>
            </a:r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/>
              <a:t>Husband is not very tech suave, liked the smooth UI</a:t>
            </a:r>
            <a:endParaRPr lang="en-US" dirty="0"/>
          </a:p>
          <a:p>
            <a:pPr marL="285750" lvl="1" indent="-285750">
              <a:buFont typeface="Wingdings" charset="2"/>
              <a:buChar char="§"/>
            </a:pPr>
            <a:endParaRPr lang="en-US" i="0" dirty="0"/>
          </a:p>
          <a:p>
            <a:pPr marL="0" indent="0">
              <a:buNone/>
            </a:pPr>
            <a:r>
              <a:rPr lang="en-US" sz="2400" b="1" dirty="0" smtClean="0"/>
              <a:t>Josh’s Mother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Mental Health Nurse</a:t>
            </a:r>
            <a:endParaRPr lang="en-US" sz="2400" b="1" dirty="0"/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/>
              <a:t>“It </a:t>
            </a:r>
            <a:r>
              <a:rPr lang="en-US" dirty="0"/>
              <a:t>was great</a:t>
            </a:r>
            <a:r>
              <a:rPr lang="en-US" dirty="0" smtClean="0"/>
              <a:t>!"</a:t>
            </a:r>
          </a:p>
          <a:p>
            <a:pPr marL="285750" lvl="1" indent="-285750">
              <a:buFont typeface="Wingdings" charset="2"/>
              <a:buChar char="§"/>
            </a:pPr>
            <a:r>
              <a:rPr lang="en-US" i="0" dirty="0" smtClean="0"/>
              <a:t>Really appreciates the Home Button for the patient</a:t>
            </a:r>
          </a:p>
          <a:p>
            <a:pPr marL="285750" lvl="1" indent="-285750">
              <a:buFont typeface="Wingdings" charset="2"/>
              <a:buChar char="§"/>
            </a:pPr>
            <a:endParaRPr lang="en-US" i="0" dirty="0"/>
          </a:p>
          <a:p>
            <a:pPr marL="0" lvl="1" indent="0">
              <a:buNone/>
            </a:pPr>
            <a:r>
              <a:rPr lang="en-US" sz="2400" b="1" i="0" dirty="0" smtClean="0"/>
              <a:t>Nathan’s Girlfriend Mother</a:t>
            </a:r>
          </a:p>
          <a:p>
            <a:pPr marL="285750" lvl="1" indent="-285750">
              <a:buFont typeface="Wingdings" charset="2"/>
              <a:buChar char="§"/>
            </a:pPr>
            <a:r>
              <a:rPr lang="en-US" dirty="0" smtClean="0"/>
              <a:t>“This is perfect for my forgetful husband, even though he doesn’t have Alzheimer’s”</a:t>
            </a:r>
            <a:endParaRPr lang="en-US" dirty="0"/>
          </a:p>
          <a:p>
            <a:pPr marL="285750" lvl="1" indent="-285750">
              <a:buFont typeface="Wingdings" charset="2"/>
              <a:buChar char="§"/>
            </a:pPr>
            <a:endParaRPr lang="en-US" i="0" dirty="0" smtClean="0"/>
          </a:p>
          <a:p>
            <a:pPr marL="285750" lvl="1" indent="-285750">
              <a:buFont typeface="Wingdings" charset="2"/>
              <a:buChar char="§"/>
            </a:pPr>
            <a:endParaRPr lang="en-US" i="0" dirty="0"/>
          </a:p>
          <a:p>
            <a:pPr marL="285750" lvl="1" indent="-285750">
              <a:buFont typeface="Wingdings" charset="2"/>
              <a:buChar char="§"/>
            </a:pPr>
            <a:endParaRPr lang="en-US" i="0" dirty="0"/>
          </a:p>
          <a:p>
            <a:pPr marL="742950" lvl="1" indent="-285750">
              <a:buFont typeface="Wingdings" charset="2"/>
              <a:buChar char="§"/>
            </a:pPr>
            <a:endParaRPr lang="en-US" i="0" dirty="0" smtClean="0"/>
          </a:p>
          <a:p>
            <a:pPr marL="742950" lvl="1" indent="-285750">
              <a:buFont typeface="Wingdings" charset="2"/>
              <a:buChar char="§"/>
            </a:pPr>
            <a:endParaRPr lang="en-US" i="0" dirty="0" smtClean="0"/>
          </a:p>
          <a:p>
            <a:pPr marL="742950" lvl="1" indent="-285750">
              <a:buFont typeface="Wingdings" charset="2"/>
              <a:buChar char="§"/>
            </a:pPr>
            <a:endParaRPr lang="en-US" i="0" dirty="0"/>
          </a:p>
          <a:p>
            <a:pPr marL="742950" lvl="1" indent="-285750">
              <a:buFont typeface="Wingdings" charset="2"/>
              <a:buChar char="§"/>
            </a:pPr>
            <a:endParaRPr lang="en-US" i="0" dirty="0" smtClean="0"/>
          </a:p>
          <a:p>
            <a:pPr marL="742950" lvl="1" indent="-285750">
              <a:buFont typeface="Wingdings" charset="2"/>
              <a:buChar char="§"/>
            </a:pPr>
            <a:endParaRPr lang="en-US" i="0" dirty="0"/>
          </a:p>
          <a:p>
            <a:pPr marL="742950" lvl="1" indent="-285750">
              <a:buFont typeface="Wingdings" charset="2"/>
              <a:buChar char="§"/>
            </a:pPr>
            <a:endParaRPr lang="en-US" i="0" dirty="0" smtClean="0"/>
          </a:p>
          <a:p>
            <a:pPr marL="457200" lvl="1" indent="0">
              <a:buNone/>
            </a:pPr>
            <a:endParaRPr lang="en-US" i="0" dirty="0" smtClean="0"/>
          </a:p>
          <a:p>
            <a:pPr marL="457200" lvl="1" indent="0">
              <a:buNone/>
            </a:pPr>
            <a:endParaRPr lang="en-US" i="0" dirty="0"/>
          </a:p>
          <a:p>
            <a:pPr marL="742950" lvl="1" indent="-285750">
              <a:buFont typeface="Wingdings" charset="2"/>
              <a:buChar char="§"/>
            </a:pPr>
            <a:endParaRPr lang="en-US" i="0" dirty="0" smtClean="0"/>
          </a:p>
          <a:p>
            <a:pPr marL="742950" lvl="1" indent="-285750">
              <a:buFont typeface="Wingdings" charset="2"/>
              <a:buChar char="§"/>
            </a:pPr>
            <a:endParaRPr lang="en-US" i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9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Not Fully Implemented</a:t>
            </a: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10226842" cy="3581401"/>
          </a:xfrm>
        </p:spPr>
        <p:txBody>
          <a:bodyPr/>
          <a:lstStyle/>
          <a:p>
            <a:r>
              <a:rPr lang="en-US" b="1" dirty="0" smtClean="0"/>
              <a:t>Facebook Login</a:t>
            </a:r>
          </a:p>
          <a:p>
            <a:pPr lvl="1"/>
            <a:r>
              <a:rPr lang="en-US" dirty="0"/>
              <a:t>Couldn’t register application with Facebook due to </a:t>
            </a:r>
            <a:r>
              <a:rPr lang="en-US" dirty="0" smtClean="0"/>
              <a:t>development license</a:t>
            </a:r>
          </a:p>
          <a:p>
            <a:pPr marL="0" lvl="1" indent="0">
              <a:buNone/>
            </a:pPr>
            <a:endParaRPr lang="en-US" dirty="0" smtClean="0"/>
          </a:p>
          <a:p>
            <a:r>
              <a:rPr lang="en-US" b="1" dirty="0" smtClean="0"/>
              <a:t>Push Notifications</a:t>
            </a:r>
          </a:p>
          <a:p>
            <a:pPr lvl="1"/>
            <a:r>
              <a:rPr lang="en-US" dirty="0" smtClean="0"/>
              <a:t>Requires a paid iOS development license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9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Post-Mortem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576551"/>
            <a:ext cx="9601200" cy="48768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 What project management techniques worked well, and what worked not so well?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Having frequent </a:t>
            </a:r>
            <a:r>
              <a:rPr lang="en-US" dirty="0" smtClean="0"/>
              <a:t>communication and using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for source </a:t>
            </a:r>
            <a:r>
              <a:rPr lang="en-US" dirty="0" smtClean="0"/>
              <a:t>control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Could have had more coding sessions together to share knowledge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What </a:t>
            </a:r>
            <a:r>
              <a:rPr lang="en-US" b="1" dirty="0"/>
              <a:t>were the major technical problems you encountered?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iOS developer licensing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AR </a:t>
            </a:r>
            <a:r>
              <a:rPr lang="en-US" dirty="0"/>
              <a:t>hindered battery life</a:t>
            </a:r>
          </a:p>
          <a:p>
            <a:pPr marL="0" indent="0">
              <a:buNone/>
            </a:pPr>
            <a:r>
              <a:rPr lang="en-US" b="1" dirty="0" smtClean="0"/>
              <a:t>What were the major "human" problems you encountered while working as a team?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 smtClean="0"/>
              <a:t>Limited </a:t>
            </a:r>
            <a:r>
              <a:rPr lang="en-US" dirty="0"/>
              <a:t>number of mac computers in </a:t>
            </a:r>
            <a:r>
              <a:rPr lang="en-US" dirty="0" smtClean="0"/>
              <a:t>CSIL</a:t>
            </a:r>
            <a:endParaRPr lang="en-US" dirty="0"/>
          </a:p>
          <a:p>
            <a:pPr marL="0" indent="0">
              <a:buNone/>
            </a:pPr>
            <a:r>
              <a:rPr lang="en-US" b="1" dirty="0" smtClean="0"/>
              <a:t>If </a:t>
            </a:r>
            <a:r>
              <a:rPr lang="en-US" b="1" dirty="0"/>
              <a:t>you were to do the project over again, what would you do differently?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Learn </a:t>
            </a:r>
            <a:r>
              <a:rPr lang="en-US" dirty="0" smtClean="0"/>
              <a:t>Swift </a:t>
            </a:r>
            <a:r>
              <a:rPr lang="en-US" dirty="0"/>
              <a:t>ahead of </a:t>
            </a:r>
            <a:r>
              <a:rPr lang="en-US" dirty="0" smtClean="0"/>
              <a:t>time, </a:t>
            </a:r>
            <a:r>
              <a:rPr lang="en-US" dirty="0" smtClean="0"/>
              <a:t>as there wasn’t any detailed tutorials given in class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What would you have done the same? What advice would you give to next year's students?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Complete programmatic approach to UI (No </a:t>
            </a:r>
            <a:r>
              <a:rPr lang="en-US" dirty="0" smtClean="0"/>
              <a:t>storyboards), makes source control much easier</a:t>
            </a:r>
          </a:p>
          <a:p>
            <a:pPr marL="0" indent="0">
              <a:buNone/>
            </a:pPr>
            <a:r>
              <a:rPr lang="en-US" b="1" dirty="0" smtClean="0"/>
              <a:t>What did you learn? 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dirty="0"/>
              <a:t>G</a:t>
            </a:r>
            <a:r>
              <a:rPr lang="en-US" dirty="0" smtClean="0"/>
              <a:t>eneral </a:t>
            </a:r>
            <a:r>
              <a:rPr lang="en-US" dirty="0"/>
              <a:t>software development </a:t>
            </a:r>
            <a:r>
              <a:rPr lang="en-US" dirty="0" smtClean="0"/>
              <a:t>cycle and introduced </a:t>
            </a:r>
            <a:r>
              <a:rPr lang="en-US" dirty="0"/>
              <a:t>to </a:t>
            </a:r>
            <a:r>
              <a:rPr lang="en-US" dirty="0" smtClean="0"/>
              <a:t>iOS </a:t>
            </a:r>
            <a:r>
              <a:rPr lang="en-US" dirty="0"/>
              <a:t>development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84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C89EA62-F38E-4285-A105-C5E1BD36009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2CF6E46A-CCCD-4728-B011-E147B23629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2E2C684B-30C9-4689-A529-EBF1B8ADB21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 title="Background Shape">
            <a:extLst>
              <a:ext uri="{FF2B5EF4-FFF2-40B4-BE49-F238E27FC236}">
                <a16:creationId xmlns="" xmlns:a16="http://schemas.microsoft.com/office/drawing/2014/main" id="{F6B7BFBD-C488-4B5B-ABE5-8256F3FFB04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7" name="Freeform 6">
            <a:extLst>
              <a:ext uri="{FF2B5EF4-FFF2-40B4-BE49-F238E27FC236}">
                <a16:creationId xmlns="" xmlns:a16="http://schemas.microsoft.com/office/drawing/2014/main" id="{2BA7674F-A261-445A-AE3A-A0AA30620E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9" name="Rectangle 18">
            <a:extLst>
              <a:ext uri="{FF2B5EF4-FFF2-40B4-BE49-F238E27FC236}">
                <a16:creationId xmlns="" xmlns:a16="http://schemas.microsoft.com/office/drawing/2014/main" id="{BA53A58C-A067-4B87-B48C-CB90C1FA0F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9024" y="2069572"/>
            <a:ext cx="8110584" cy="39359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cap="all" dirty="0"/>
              <a:t>Video Demo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178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907628"/>
            <a:ext cx="9601200" cy="432237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Problem and Target Audience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Safety Beacon Introduction</a:t>
            </a:r>
          </a:p>
          <a:p>
            <a:pPr lvl="1"/>
            <a:r>
              <a:rPr lang="en-US" dirty="0" smtClean="0"/>
              <a:t>  Summary and Feature Overview</a:t>
            </a:r>
          </a:p>
          <a:p>
            <a:pPr lvl="1"/>
            <a:r>
              <a:rPr lang="en-US" dirty="0" smtClean="0"/>
              <a:t>  Basic Architecture</a:t>
            </a:r>
          </a:p>
          <a:p>
            <a:pPr lvl="1"/>
            <a:r>
              <a:rPr lang="en-US" dirty="0" smtClean="0"/>
              <a:t>  Software </a:t>
            </a:r>
            <a:r>
              <a:rPr lang="en-US" dirty="0"/>
              <a:t>T</a:t>
            </a:r>
            <a:r>
              <a:rPr lang="en-US" dirty="0" smtClean="0"/>
              <a:t>esting and Quality Assurance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User Feedback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Features Not Fully Implemented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Post-Mortem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Video 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5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205" y="2411241"/>
            <a:ext cx="2264787" cy="22647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371600" y="1649309"/>
            <a:ext cx="7713579" cy="963862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/>
              <a:t>6 out of 10 patients with Alzheimer’s will wonder off and get lost!</a:t>
            </a:r>
            <a:r>
              <a:rPr lang="en-US" sz="1400" dirty="0" smtClean="0"/>
              <a:t>[1]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500060"/>
              </p:ext>
            </p:extLst>
          </p:nvPr>
        </p:nvGraphicFramePr>
        <p:xfrm>
          <a:off x="1371600" y="6251455"/>
          <a:ext cx="9601200" cy="201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2871"/>
                <a:gridCol w="9308329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accent6"/>
                          </a:solidFill>
                          <a:effectLst/>
                        </a:rPr>
                        <a:t>[1] </a:t>
                      </a:r>
                      <a:endParaRPr lang="en-US" sz="1200">
                        <a:solidFill>
                          <a:schemeClr val="accent6"/>
                        </a:solidFill>
                        <a:effectLst/>
                        <a:latin typeface="Calibri" charset="0"/>
                        <a:ea typeface="DengXian" charset="-122"/>
                        <a:cs typeface="Arial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accent6"/>
                          </a:solidFill>
                          <a:effectLst/>
                        </a:rPr>
                        <a:t>A. Association, "Alzheimer's Association," 2017. [Online]. Available: http://</a:t>
                      </a:r>
                      <a:r>
                        <a:rPr lang="en-US" sz="1200" dirty="0" err="1">
                          <a:solidFill>
                            <a:schemeClr val="accent6"/>
                          </a:solidFill>
                          <a:effectLst/>
                        </a:rPr>
                        <a:t>www.alz.org</a:t>
                      </a:r>
                      <a:r>
                        <a:rPr lang="en-US" sz="1200" dirty="0">
                          <a:solidFill>
                            <a:schemeClr val="accent6"/>
                          </a:solidFill>
                          <a:effectLst/>
                        </a:rPr>
                        <a:t>/care/</a:t>
                      </a:r>
                      <a:r>
                        <a:rPr lang="en-US" sz="1200" dirty="0" err="1">
                          <a:solidFill>
                            <a:schemeClr val="accent6"/>
                          </a:solidFill>
                          <a:effectLst/>
                        </a:rPr>
                        <a:t>alzheimers</a:t>
                      </a:r>
                      <a:r>
                        <a:rPr lang="en-US" sz="1200" dirty="0">
                          <a:solidFill>
                            <a:schemeClr val="accent6"/>
                          </a:solidFill>
                          <a:effectLst/>
                        </a:rPr>
                        <a:t>-dementia-</a:t>
                      </a:r>
                      <a:r>
                        <a:rPr lang="en-US" sz="1200" dirty="0" err="1">
                          <a:solidFill>
                            <a:schemeClr val="accent6"/>
                          </a:solidFill>
                          <a:effectLst/>
                        </a:rPr>
                        <a:t>wandering.asp</a:t>
                      </a:r>
                      <a:r>
                        <a:rPr lang="en-US" sz="1200" dirty="0">
                          <a:solidFill>
                            <a:schemeClr val="accent6"/>
                          </a:solidFill>
                          <a:effectLst/>
                        </a:rPr>
                        <a:t>.</a:t>
                      </a:r>
                      <a:endParaRPr lang="en-US" sz="1200" dirty="0">
                        <a:solidFill>
                          <a:schemeClr val="accent6"/>
                        </a:solidFill>
                        <a:effectLst/>
                        <a:latin typeface="Calibri" charset="0"/>
                        <a:ea typeface="DengXian" charset="-122"/>
                        <a:cs typeface="Arial" charset="0"/>
                      </a:endParaRPr>
                    </a:p>
                  </a:txBody>
                  <a:tcPr marL="9525" marR="9525" marT="9525" marB="9525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1371600" y="2852712"/>
            <a:ext cx="8085221" cy="2919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 smtClean="0"/>
              <a:t>Target Audience</a:t>
            </a:r>
          </a:p>
          <a:p>
            <a:pPr marL="0" indent="0">
              <a:buNone/>
            </a:pPr>
            <a:endParaRPr lang="en-US" sz="100" dirty="0" smtClean="0"/>
          </a:p>
          <a:p>
            <a:r>
              <a:rPr lang="en-US" dirty="0" smtClean="0"/>
              <a:t>Alzheimer’s patients in their early to mid stages</a:t>
            </a:r>
          </a:p>
          <a:p>
            <a:r>
              <a:rPr lang="en-US" dirty="0" smtClean="0"/>
              <a:t>Patients in the habit of always carrying their phone on person</a:t>
            </a:r>
          </a:p>
          <a:p>
            <a:r>
              <a:rPr lang="en-US" dirty="0" smtClean="0"/>
              <a:t>Patients that primarily get around by foot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Family members or healthcare professionals (Caretakers) concerned about their whereabouts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title="Side bar">
            <a:extLst>
              <a:ext uri="{FF2B5EF4-FFF2-40B4-BE49-F238E27FC236}">
                <a16:creationId xmlns="" xmlns:a16="http://schemas.microsoft.com/office/drawing/2014/main" id="{0E807223-DF88-4D6D-970E-08919E5E02E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961D8973-EAA9-459A-AF59-BBB4233D6C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 title="Side bar">
            <a:extLst>
              <a:ext uri="{FF2B5EF4-FFF2-40B4-BE49-F238E27FC236}">
                <a16:creationId xmlns="" xmlns:a16="http://schemas.microsoft.com/office/drawing/2014/main" id="{FBEA8A33-C0D0-416D-8359-724B8828C7C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smtClean="0"/>
              <a:t>Introducing: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7200" dirty="0" smtClean="0"/>
              <a:t>Safety </a:t>
            </a:r>
            <a:r>
              <a:rPr lang="en-US" sz="7200" dirty="0"/>
              <a:t>Beacon</a:t>
            </a:r>
            <a:endParaRPr lang="en-US" sz="4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4743" y="3074293"/>
            <a:ext cx="5793475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400" b="1" dirty="0">
                <a:solidFill>
                  <a:schemeClr val="tx2"/>
                </a:solidFill>
              </a:rPr>
              <a:t>TL;DR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400" dirty="0" smtClean="0">
                <a:solidFill>
                  <a:schemeClr val="tx2"/>
                </a:solidFill>
              </a:rPr>
              <a:t>	A </a:t>
            </a:r>
            <a:r>
              <a:rPr lang="en-US" sz="2400" dirty="0">
                <a:solidFill>
                  <a:schemeClr val="tx2"/>
                </a:solidFill>
              </a:rPr>
              <a:t>tracking application that enhances walking </a:t>
            </a:r>
            <a:r>
              <a:rPr lang="en-US" sz="2400" dirty="0" smtClean="0">
                <a:solidFill>
                  <a:schemeClr val="tx2"/>
                </a:solidFill>
              </a:rPr>
              <a:t>navigation for </a:t>
            </a:r>
            <a:r>
              <a:rPr lang="en-US" sz="2400" dirty="0">
                <a:solidFill>
                  <a:schemeClr val="tx2"/>
                </a:solidFill>
              </a:rPr>
              <a:t>the Patient, and provides analytics and notifications for the Caretaker</a:t>
            </a:r>
            <a:r>
              <a:rPr lang="en-US" sz="2400" dirty="0" smtClean="0">
                <a:solidFill>
                  <a:schemeClr val="tx2"/>
                </a:solidFill>
              </a:rPr>
              <a:t>.</a:t>
            </a:r>
            <a:endParaRPr lang="en-US" sz="2400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30" y="1870800"/>
            <a:ext cx="3116400" cy="311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5365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C89EA62-F38E-4285-A105-C5E1BD360093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="" xmlns:a16="http://schemas.microsoft.com/office/drawing/2014/main" id="{2CF6E46A-CCCD-4728-B011-E147B23629A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2E2C684B-30C9-4689-A529-EBF1B8ADB21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5" name="Rectangle 14">
            <a:extLst>
              <a:ext uri="{FF2B5EF4-FFF2-40B4-BE49-F238E27FC236}">
                <a16:creationId xmlns="" xmlns:a16="http://schemas.microsoft.com/office/drawing/2014/main" id="{EC2B4A13-0632-456F-A66A-2D0CDB9D30A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B8BE655E-142C-41C9-895E-54D55EDDAF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673443" y="2182330"/>
            <a:ext cx="1755930" cy="4408488"/>
          </a:xfrm>
          <a:custGeom>
            <a:avLst/>
            <a:gdLst>
              <a:gd name="connsiteX0" fmla="*/ 0 w 1755930"/>
              <a:gd name="connsiteY0" fmla="*/ 4023420 h 4408488"/>
              <a:gd name="connsiteX1" fmla="*/ 1 w 1755930"/>
              <a:gd name="connsiteY1" fmla="*/ 4408488 h 4408488"/>
              <a:gd name="connsiteX2" fmla="*/ 1755930 w 1755930"/>
              <a:gd name="connsiteY2" fmla="*/ 4408488 h 4408488"/>
              <a:gd name="connsiteX3" fmla="*/ 1755930 w 1755930"/>
              <a:gd name="connsiteY3" fmla="*/ 0 h 4408488"/>
              <a:gd name="connsiteX4" fmla="*/ 1350156 w 1755930"/>
              <a:gd name="connsiteY4" fmla="*/ 0 h 4408488"/>
              <a:gd name="connsiteX5" fmla="*/ 1350156 w 1755930"/>
              <a:gd name="connsiteY5" fmla="*/ 402362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5930" h="4408488">
                <a:moveTo>
                  <a:pt x="0" y="4023420"/>
                </a:moveTo>
                <a:lnTo>
                  <a:pt x="1" y="4408488"/>
                </a:lnTo>
                <a:lnTo>
                  <a:pt x="1755930" y="4408488"/>
                </a:lnTo>
                <a:lnTo>
                  <a:pt x="1755930" y="0"/>
                </a:lnTo>
                <a:lnTo>
                  <a:pt x="1350156" y="0"/>
                </a:lnTo>
                <a:lnTo>
                  <a:pt x="1350156" y="402362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 title="Background Shape">
            <a:extLst>
              <a:ext uri="{FF2B5EF4-FFF2-40B4-BE49-F238E27FC236}">
                <a16:creationId xmlns="" xmlns:a16="http://schemas.microsoft.com/office/drawing/2014/main" id="{198CC593-9FF4-46EF-81AE-2D26922F15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1568A552-34C4-41D2-A36B-9E86EC569E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730653" y="-921117"/>
            <a:ext cx="1756584" cy="4408488"/>
          </a:xfrm>
          <a:custGeom>
            <a:avLst/>
            <a:gdLst>
              <a:gd name="connsiteX0" fmla="*/ 1756584 w 1756584"/>
              <a:gd name="connsiteY0" fmla="*/ 4408488 h 4408488"/>
              <a:gd name="connsiteX1" fmla="*/ 1756584 w 1756584"/>
              <a:gd name="connsiteY1" fmla="*/ 0 h 4408488"/>
              <a:gd name="connsiteX2" fmla="*/ 1350810 w 1756584"/>
              <a:gd name="connsiteY2" fmla="*/ 0 h 4408488"/>
              <a:gd name="connsiteX3" fmla="*/ 1350810 w 1756584"/>
              <a:gd name="connsiteY3" fmla="*/ 4024068 h 4408488"/>
              <a:gd name="connsiteX4" fmla="*/ 0 w 1756584"/>
              <a:gd name="connsiteY4" fmla="*/ 4023445 h 4408488"/>
              <a:gd name="connsiteX5" fmla="*/ 0 w 1756584"/>
              <a:gd name="connsiteY5" fmla="*/ 4408488 h 440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584" h="4408488">
                <a:moveTo>
                  <a:pt x="1756584" y="4408488"/>
                </a:moveTo>
                <a:lnTo>
                  <a:pt x="1756584" y="0"/>
                </a:lnTo>
                <a:lnTo>
                  <a:pt x="1350810" y="0"/>
                </a:lnTo>
                <a:lnTo>
                  <a:pt x="1350810" y="4024068"/>
                </a:lnTo>
                <a:lnTo>
                  <a:pt x="0" y="4023445"/>
                </a:lnTo>
                <a:lnTo>
                  <a:pt x="0" y="4408488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006" y="1086143"/>
            <a:ext cx="9969910" cy="24224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smtClean="0"/>
              <a:t>1 App </a:t>
            </a:r>
            <a:r>
              <a:rPr lang="mr-IN" dirty="0" smtClean="0"/>
              <a:t>–</a:t>
            </a:r>
            <a:r>
              <a:rPr lang="en-US" dirty="0" smtClean="0"/>
              <a:t> 2 Different Users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kern="1200" baseline="0">
                <a:solidFill>
                  <a:schemeClr val="bg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5</a:t>
            </a:fld>
            <a:endParaRPr lang="en-US" kern="1200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40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title="Side bar">
            <a:extLst>
              <a:ext uri="{FF2B5EF4-FFF2-40B4-BE49-F238E27FC236}">
                <a16:creationId xmlns="" xmlns:a16="http://schemas.microsoft.com/office/drawing/2014/main" id="{2793B903-AB42-42A0-AE97-93D366679C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93D97C6-63EF-4CA6-B01D-25E2772DC9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6" y="678946"/>
            <a:ext cx="3093388" cy="5499356"/>
          </a:xfrm>
          <a:prstGeom prst="rect">
            <a:avLst/>
          </a:prstGeom>
        </p:spPr>
      </p:pic>
      <p:sp>
        <p:nvSpPr>
          <p:cNvPr id="15" name="Rectangle 14" title="Side bar">
            <a:extLst>
              <a:ext uri="{FF2B5EF4-FFF2-40B4-BE49-F238E27FC236}">
                <a16:creationId xmlns="" xmlns:a16="http://schemas.microsoft.com/office/drawing/2014/main" id="{5DA4A40B-EDCE-42FC-B189-AEFB4F82E8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Highlights:</a:t>
            </a:r>
          </a:p>
          <a:p>
            <a:r>
              <a:rPr lang="en-US" dirty="0" smtClean="0"/>
              <a:t>“Home</a:t>
            </a:r>
            <a:r>
              <a:rPr lang="en-US" dirty="0"/>
              <a:t>” button that instantly starts </a:t>
            </a:r>
            <a:r>
              <a:rPr lang="en-US" dirty="0" smtClean="0"/>
              <a:t>standard map navigation directions home</a:t>
            </a:r>
          </a:p>
          <a:p>
            <a:r>
              <a:rPr lang="en-US" dirty="0" smtClean="0"/>
              <a:t>“AR Mode” button that instantly starts Augmented Reality navigation home</a:t>
            </a:r>
          </a:p>
          <a:p>
            <a:r>
              <a:rPr lang="en-US" dirty="0" smtClean="0"/>
              <a:t>A pre-set Bookmark table by the Caretaker for quick standard or AR Mode navigation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94286" y="6453386"/>
            <a:ext cx="1097714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 title="Side bar">
            <a:extLst>
              <a:ext uri="{FF2B5EF4-FFF2-40B4-BE49-F238E27FC236}">
                <a16:creationId xmlns="" xmlns:a16="http://schemas.microsoft.com/office/drawing/2014/main" id="{2793B903-AB42-42A0-AE97-93D366679CA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93D97C6-63EF-4CA6-B01D-25E2772DC9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6" y="678946"/>
            <a:ext cx="3093388" cy="5499356"/>
          </a:xfrm>
          <a:prstGeom prst="rect">
            <a:avLst/>
          </a:prstGeom>
        </p:spPr>
      </p:pic>
      <p:sp>
        <p:nvSpPr>
          <p:cNvPr id="15" name="Rectangle 14" title="Side bar">
            <a:extLst>
              <a:ext uri="{FF2B5EF4-FFF2-40B4-BE49-F238E27FC236}">
                <a16:creationId xmlns="" xmlns:a16="http://schemas.microsoft.com/office/drawing/2014/main" id="{5DA4A40B-EDCE-42FC-B189-AEFB4F82E8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Caretaker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0824" y="2286000"/>
            <a:ext cx="6176776" cy="35814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Highlights</a:t>
            </a:r>
            <a:r>
              <a:rPr lang="en-US" sz="2400" b="1" dirty="0" smtClean="0"/>
              <a:t>:</a:t>
            </a:r>
            <a:endParaRPr lang="en-US" dirty="0" smtClean="0"/>
          </a:p>
          <a:p>
            <a:r>
              <a:rPr lang="en-US" dirty="0" smtClean="0"/>
              <a:t>Report of recent </a:t>
            </a:r>
            <a:r>
              <a:rPr lang="en-US" dirty="0"/>
              <a:t>and previous whereabouts</a:t>
            </a:r>
          </a:p>
          <a:p>
            <a:r>
              <a:rPr lang="en-US" dirty="0" smtClean="0"/>
              <a:t>Setup Safe Zones locations and radius size	</a:t>
            </a:r>
          </a:p>
          <a:p>
            <a:pPr lvl="1"/>
            <a:r>
              <a:rPr lang="en-US" dirty="0" smtClean="0"/>
              <a:t>Get notifications when the patient exits or enters these regions</a:t>
            </a:r>
          </a:p>
          <a:p>
            <a:r>
              <a:rPr lang="en-US" dirty="0" smtClean="0"/>
              <a:t>Setup Bookmark locations</a:t>
            </a:r>
          </a:p>
          <a:p>
            <a:r>
              <a:rPr lang="en-US" dirty="0" smtClean="0"/>
              <a:t>View filtered history map plot of patients previous whereabouts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94286" y="6453386"/>
            <a:ext cx="1097714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59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130" y="1248563"/>
            <a:ext cx="2415292" cy="14922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36" y="2571369"/>
            <a:ext cx="1207477" cy="12074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35176">
            <a:off x="4193730" y="1915241"/>
            <a:ext cx="1029677" cy="102967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56342" y="3830436"/>
            <a:ext cx="247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Safety Beacon (Patient)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050902" y="2693812"/>
            <a:ext cx="276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Server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388" y="4986308"/>
            <a:ext cx="1260231" cy="12602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5282" y="4986308"/>
            <a:ext cx="1260231" cy="1260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8176" y="4986308"/>
            <a:ext cx="1260231" cy="12602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41567">
            <a:off x="7547621" y="1863488"/>
            <a:ext cx="1029677" cy="10296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3357036" y="4270627"/>
            <a:ext cx="644821" cy="6448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721564">
            <a:off x="2133930" y="4216363"/>
            <a:ext cx="644821" cy="6448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660458">
            <a:off x="4612161" y="4208437"/>
            <a:ext cx="644821" cy="6448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857" y="2529339"/>
            <a:ext cx="1207477" cy="121490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766670" y="3782560"/>
            <a:ext cx="276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Safety Beacon (Caretaker)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0453" y="4932813"/>
            <a:ext cx="1264137" cy="12641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7014" y="4935530"/>
            <a:ext cx="1248330" cy="124833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789465">
            <a:off x="8242674" y="4110112"/>
            <a:ext cx="644821" cy="64482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958855">
            <a:off x="9430923" y="4104390"/>
            <a:ext cx="644821" cy="6448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81257" y="6268720"/>
            <a:ext cx="1784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Gyroscope</a:t>
            </a:r>
            <a:endParaRPr lang="en-US" sz="16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787433" y="6270870"/>
            <a:ext cx="1784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/>
              <a:t>GPS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277677" y="6261148"/>
            <a:ext cx="1784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AR</a:t>
            </a:r>
            <a:endParaRPr lang="en-US" sz="16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541568" y="6242082"/>
            <a:ext cx="1784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Notifications</a:t>
            </a:r>
            <a:endParaRPr lang="en-US" sz="1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9075729" y="6236927"/>
            <a:ext cx="2113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Reports and History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305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Testing and Quality Assurance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576551"/>
            <a:ext cx="9601200" cy="4876835"/>
          </a:xfrm>
        </p:spPr>
        <p:txBody>
          <a:bodyPr>
            <a:norm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dirty="0"/>
              <a:t>Unit testing done through: </a:t>
            </a:r>
            <a:r>
              <a:rPr lang="en-US" dirty="0" err="1" smtClean="0"/>
              <a:t>Xcode</a:t>
            </a:r>
            <a:r>
              <a:rPr lang="en-US" dirty="0" smtClean="0"/>
              <a:t> </a:t>
            </a:r>
            <a:r>
              <a:rPr lang="en-US" dirty="0"/>
              <a:t>simulator, physical iPhone 6s Plus and iPhone SE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i="0" dirty="0" smtClean="0"/>
              <a:t>Tested major features for both type of users (patient and caretaker)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i="0" dirty="0" smtClean="0"/>
              <a:t>Tested in areas with cellular connectivity and GPS</a:t>
            </a:r>
          </a:p>
          <a:p>
            <a:pPr marL="742950" lvl="1" indent="-285750">
              <a:buFont typeface="Wingdings" charset="2"/>
              <a:buChar char="§"/>
            </a:pPr>
            <a:r>
              <a:rPr lang="en-US" i="0" dirty="0"/>
              <a:t>Incremental change testing (code and check)</a:t>
            </a:r>
          </a:p>
          <a:p>
            <a:pPr marL="742950" lvl="1" indent="-285750">
              <a:buFont typeface="Wingdings" charset="2"/>
              <a:buChar char="§"/>
            </a:pPr>
            <a:endParaRPr lang="en-US" i="0" dirty="0" smtClean="0"/>
          </a:p>
          <a:p>
            <a:pPr marL="742950" lvl="1" indent="-285750">
              <a:buFont typeface="Wingdings" charset="2"/>
              <a:buChar char="§"/>
            </a:pPr>
            <a:endParaRPr lang="en-US" i="0" dirty="0" smtClean="0"/>
          </a:p>
          <a:p>
            <a:pPr marL="742950" lvl="1" indent="-285750">
              <a:buFont typeface="Wingdings" charset="2"/>
              <a:buChar char="§"/>
            </a:pPr>
            <a:endParaRPr lang="en-US" i="0" dirty="0"/>
          </a:p>
          <a:p>
            <a:pPr marL="742950" lvl="1" indent="-285750">
              <a:buFont typeface="Wingdings" charset="2"/>
              <a:buChar char="§"/>
            </a:pPr>
            <a:endParaRPr lang="en-US" i="0" dirty="0" smtClean="0"/>
          </a:p>
          <a:p>
            <a:pPr marL="742950" lvl="1" indent="-285750">
              <a:buFont typeface="Wingdings" charset="2"/>
              <a:buChar char="§"/>
            </a:pPr>
            <a:endParaRPr lang="en-US" i="0" dirty="0"/>
          </a:p>
          <a:p>
            <a:pPr marL="742950" lvl="1" indent="-285750">
              <a:buFont typeface="Wingdings" charset="2"/>
              <a:buChar char="§"/>
            </a:pPr>
            <a:endParaRPr lang="en-US" i="0" dirty="0" smtClean="0"/>
          </a:p>
          <a:p>
            <a:pPr marL="457200" lvl="1" indent="0">
              <a:buNone/>
            </a:pPr>
            <a:endParaRPr lang="en-US" i="0" dirty="0" smtClean="0"/>
          </a:p>
          <a:p>
            <a:pPr marL="457200" lvl="1" indent="0">
              <a:buNone/>
            </a:pPr>
            <a:endParaRPr lang="en-US" i="0" dirty="0"/>
          </a:p>
          <a:p>
            <a:pPr marL="742950" lvl="1" indent="-285750">
              <a:buFont typeface="Wingdings" charset="2"/>
              <a:buChar char="§"/>
            </a:pPr>
            <a:endParaRPr lang="en-US" i="0" dirty="0" smtClean="0"/>
          </a:p>
          <a:p>
            <a:pPr marL="742950" lvl="1" indent="-285750">
              <a:buFont typeface="Wingdings" charset="2"/>
              <a:buChar char="§"/>
            </a:pPr>
            <a:endParaRPr lang="en-US" i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595708" y="6453386"/>
            <a:ext cx="1596292" cy="404614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1" name="Content Placeholder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99175749"/>
              </p:ext>
            </p:extLst>
          </p:nvPr>
        </p:nvGraphicFramePr>
        <p:xfrm>
          <a:off x="2205952" y="3778244"/>
          <a:ext cx="3526885" cy="2091537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16703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565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4928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Result</a:t>
                      </a:r>
                      <a:endParaRPr lang="en-US" sz="18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57644" marR="57644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31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</a:rPr>
                        <a:t>AR Navigation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fontAlgn="base">
                        <a:spcAft>
                          <a:spcPts val="0"/>
                        </a:spcAft>
                        <a:buFont typeface="Wingdings" charset="2"/>
                        <a:buNone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</a:rPr>
                        <a:t>Passed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31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Turn-by-Turn Navigation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</a:rPr>
                        <a:t>Passed</a:t>
                      </a:r>
                      <a:endParaRPr lang="en-US" sz="1600" dirty="0" smtClean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317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Analytics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</a:rPr>
                        <a:t>Passed</a:t>
                      </a:r>
                      <a:endParaRPr lang="en-US" sz="1600" dirty="0" smtClean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431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effectLst/>
                        </a:rPr>
                        <a:t>Location History</a:t>
                      </a:r>
                      <a:endParaRPr lang="en-US" sz="1600" dirty="0" smtClean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</a:rPr>
                        <a:t>Passed</a:t>
                      </a:r>
                      <a:endParaRPr lang="en-US" sz="1600" dirty="0" smtClean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368082"/>
              </p:ext>
            </p:extLst>
          </p:nvPr>
        </p:nvGraphicFramePr>
        <p:xfrm>
          <a:off x="6974980" y="3760033"/>
          <a:ext cx="3689521" cy="2109749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17862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0329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8886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Feature</a:t>
                      </a:r>
                      <a:endParaRPr lang="en-US" sz="18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5292" marR="65292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Result</a:t>
                      </a:r>
                      <a:endParaRPr lang="en-US" sz="18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5292" marR="65292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069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Safe Zone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fontAlgn="base">
                        <a:spcAft>
                          <a:spcPts val="0"/>
                        </a:spcAft>
                        <a:buFont typeface="Wingdings" charset="2"/>
                        <a:buNone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</a:rPr>
                        <a:t>Passed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69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Location History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fontAlgn="base">
                        <a:spcAft>
                          <a:spcPts val="0"/>
                        </a:spcAft>
                        <a:buFont typeface="Wingdings" charset="2"/>
                        <a:buNone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</a:rPr>
                        <a:t>Passed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696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effectLst/>
                        </a:rPr>
                        <a:t>Analytics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fontAlgn="base">
                        <a:spcAft>
                          <a:spcPts val="0"/>
                        </a:spcAft>
                        <a:buFont typeface="Wingdings" charset="2"/>
                        <a:buNone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effectLst/>
                        </a:rPr>
                        <a:t>Passed</a:t>
                      </a:r>
                      <a:endParaRPr lang="en-US" sz="1600" dirty="0">
                        <a:effectLst/>
                        <a:latin typeface="Calibri" charset="0"/>
                        <a:ea typeface="DengXian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415941" y="3278879"/>
            <a:ext cx="1106905" cy="37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Patient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8239394" y="3266847"/>
            <a:ext cx="137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Caretaker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420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628</TotalTime>
  <Words>627</Words>
  <Application>Microsoft Macintosh PowerPoint</Application>
  <PresentationFormat>Widescreen</PresentationFormat>
  <Paragraphs>169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DengXian</vt:lpstr>
      <vt:lpstr>Franklin Gothic Book</vt:lpstr>
      <vt:lpstr>Wingdings</vt:lpstr>
      <vt:lpstr>Arial</vt:lpstr>
      <vt:lpstr>Crop</vt:lpstr>
      <vt:lpstr>     Safety Beacon Team: NEUROSOFTWARE</vt:lpstr>
      <vt:lpstr>Overview</vt:lpstr>
      <vt:lpstr>The Problem</vt:lpstr>
      <vt:lpstr>Introducing: Safety Beacon</vt:lpstr>
      <vt:lpstr>1 App – 2 Different Users</vt:lpstr>
      <vt:lpstr>Patient</vt:lpstr>
      <vt:lpstr>Caretaker</vt:lpstr>
      <vt:lpstr>Basic Architecture</vt:lpstr>
      <vt:lpstr>Software Testing and Quality Assurance</vt:lpstr>
      <vt:lpstr>User Feedback </vt:lpstr>
      <vt:lpstr>Features Not Fully Implemented</vt:lpstr>
      <vt:lpstr>Post-Mortem</vt:lpstr>
      <vt:lpstr>Video Demo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Tannar</dc:creator>
  <cp:lastModifiedBy>Nathan Tannar</cp:lastModifiedBy>
  <cp:revision>190</cp:revision>
  <dcterms:created xsi:type="dcterms:W3CDTF">2017-11-04T22:33:04Z</dcterms:created>
  <dcterms:modified xsi:type="dcterms:W3CDTF">2017-12-03T22:58:51Z</dcterms:modified>
</cp:coreProperties>
</file>